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0"/>
  </p:notesMasterIdLst>
  <p:sldIdLst>
    <p:sldId id="257" r:id="rId2"/>
    <p:sldId id="260" r:id="rId3"/>
    <p:sldId id="258" r:id="rId4"/>
    <p:sldId id="264" r:id="rId5"/>
    <p:sldId id="2134805608" r:id="rId6"/>
    <p:sldId id="259" r:id="rId7"/>
    <p:sldId id="265" r:id="rId8"/>
    <p:sldId id="266" r:id="rId9"/>
    <p:sldId id="2076137152" r:id="rId10"/>
    <p:sldId id="270" r:id="rId11"/>
    <p:sldId id="271" r:id="rId12"/>
    <p:sldId id="269" r:id="rId13"/>
    <p:sldId id="262" r:id="rId14"/>
    <p:sldId id="267" r:id="rId15"/>
    <p:sldId id="268" r:id="rId16"/>
    <p:sldId id="261" r:id="rId17"/>
    <p:sldId id="2134805610" r:id="rId18"/>
    <p:sldId id="263" r:id="rId19"/>
    <p:sldId id="2134805606" r:id="rId20"/>
    <p:sldId id="2134805607" r:id="rId21"/>
    <p:sldId id="2134805609" r:id="rId22"/>
    <p:sldId id="2134805611" r:id="rId23"/>
    <p:sldId id="2134805617" r:id="rId24"/>
    <p:sldId id="2134805612" r:id="rId25"/>
    <p:sldId id="2134805616" r:id="rId26"/>
    <p:sldId id="2134805615" r:id="rId27"/>
    <p:sldId id="2134805613" r:id="rId28"/>
    <p:sldId id="2134805614" r:id="rId2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bold r:id="rId36"/>
      <p:italic r:id="rId37"/>
      <p:boldItalic r:id="rId38"/>
    </p:embeddedFont>
    <p:embeddedFont>
      <p:font typeface="Proxima Nova" panose="020B0604020202020204" charset="0"/>
      <p:regular r:id="rId39"/>
      <p:bold r:id="rId40"/>
      <p:italic r:id="rId41"/>
      <p:boldItalic r:id="rId42"/>
    </p:embeddedFont>
    <p:embeddedFont>
      <p:font typeface="Proxima Nova Semibold" panose="020B0604020202020204" charset="0"/>
      <p:regular r:id="rId43"/>
      <p:bold r:id="rId44"/>
      <p:boldItalic r:id="rId45"/>
    </p:embeddedFont>
  </p:embeddedFontLst>
  <p:custDataLst>
    <p:tags r:id="rId4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12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Short Title">
  <p:cSld name="TITLE_AND_BODY_4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2 Lines">
  <p:cSld name="BLANK_1_1_1_1_2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7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3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0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">
  <p:cSld name="TITLE_AND_BODY_4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7" r:id="rId4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56.png"/><Relationship Id="rId4" Type="http://schemas.openxmlformats.org/officeDocument/2006/relationships/image" Target="../media/image54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A9E3-638D-4346-A3C8-DBA9C21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300050"/>
            <a:ext cx="5795158" cy="1692600"/>
          </a:xfrm>
        </p:spPr>
        <p:txBody>
          <a:bodyPr/>
          <a:lstStyle/>
          <a:p>
            <a:r>
              <a:rPr lang="en-US" dirty="0"/>
              <a:t>Azure Infrastructure as Code Bootcamp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11019-6E57-41DA-B18E-54A697BA30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7175" y="3354600"/>
            <a:ext cx="4710900" cy="947700"/>
          </a:xfrm>
        </p:spPr>
        <p:txBody>
          <a:bodyPr/>
          <a:lstStyle/>
          <a:p>
            <a:r>
              <a:rPr lang="en-US" sz="2000" dirty="0"/>
              <a:t>Session 1 of 6: Infrastructure as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7F616-D019-496A-95EA-2ACA67ABDD2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Session materials repository: timw.info/inebootcamp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GitOps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66B19-481F-4F1D-A52C-F6585589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324" y="918482"/>
            <a:ext cx="1707353" cy="41270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081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CI/CD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D0EBB-7E30-4175-9D0D-6DEFC0C0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6" y="1098135"/>
            <a:ext cx="8113168" cy="3274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06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JavaScript Object Notation (JSON)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7B8-DA3E-485B-961B-3B9CD187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35" y="902560"/>
            <a:ext cx="3963888" cy="4197712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C0796714-F174-47F8-9E6C-56E08FAD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05" y="3748943"/>
            <a:ext cx="1263700" cy="13513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980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Source Code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3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Created by Linus Torvalds in 2005</a:t>
            </a:r>
          </a:p>
          <a:p>
            <a:r>
              <a:rPr lang="en-US" sz="2400" dirty="0"/>
              <a:t>Open-source, decentralized source code management (SCM) solution</a:t>
            </a:r>
          </a:p>
          <a:p>
            <a:r>
              <a:rPr lang="en-US" sz="2400" dirty="0"/>
              <a:t>Every developer has full local copy of the repository</a:t>
            </a:r>
          </a:p>
          <a:p>
            <a:r>
              <a:rPr lang="en-US" sz="2400" dirty="0"/>
              <a:t>Supports collaborative development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3CD027-9225-421C-98EE-8F9BB22B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3" y="4134723"/>
            <a:ext cx="921704" cy="92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785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Cloud-based DevOps solution</a:t>
            </a:r>
          </a:p>
          <a:p>
            <a:r>
              <a:rPr lang="en-US" sz="2400" dirty="0"/>
              <a:t>Acquired by Microsoft in 2018</a:t>
            </a:r>
          </a:p>
          <a:p>
            <a:r>
              <a:rPr lang="en-US" sz="2400" dirty="0"/>
              <a:t>Allows Git to scale</a:t>
            </a:r>
          </a:p>
          <a:p>
            <a:r>
              <a:rPr lang="en-US" sz="2400" dirty="0"/>
              <a:t>Gradually gaining parity with Azure DevOps</a:t>
            </a:r>
          </a:p>
          <a:p>
            <a:pPr lvl="1"/>
            <a:r>
              <a:rPr lang="en-US" sz="2400" dirty="0"/>
              <a:t>Microsoft is doing their innovation at GitHub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0F69A-C54F-4E30-B193-AEBC4E8B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5" y="4008657"/>
            <a:ext cx="984617" cy="984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981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Git/GitHub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9660C-BC6B-42C3-9B06-2F487B25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85" y="896024"/>
            <a:ext cx="4334329" cy="4160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642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of 3:</a:t>
            </a:r>
            <a:br>
              <a:rPr lang="en-US" dirty="0"/>
            </a:br>
            <a:r>
              <a:rPr lang="en-US" dirty="0"/>
              <a:t>Git and GitHub</a:t>
            </a:r>
          </a:p>
        </p:txBody>
      </p:sp>
    </p:spTree>
    <p:extLst>
      <p:ext uri="{BB962C8B-B14F-4D97-AF65-F5344CB8AC3E}">
        <p14:creationId xmlns:p14="http://schemas.microsoft.com/office/powerpoint/2010/main" val="330391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1038000"/>
            <a:ext cx="8033657" cy="3067500"/>
          </a:xfrm>
        </p:spPr>
        <p:txBody>
          <a:bodyPr/>
          <a:lstStyle/>
          <a:p>
            <a:r>
              <a:rPr lang="en-US" dirty="0"/>
              <a:t>Microsoft Azure Infrastructure as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931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ARM JSON Deployment Templates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Azure Resource Manager is a REST API</a:t>
            </a:r>
          </a:p>
          <a:p>
            <a:pPr lvl="1"/>
            <a:r>
              <a:rPr lang="en-US" sz="2400" dirty="0"/>
              <a:t>Create, Read, Update, Delete (CRUD) operations over HTTP</a:t>
            </a:r>
          </a:p>
          <a:p>
            <a:pPr lvl="1"/>
            <a:r>
              <a:rPr lang="en-US" sz="2400" dirty="0"/>
              <a:t>Data payload is JSON</a:t>
            </a:r>
          </a:p>
          <a:p>
            <a:r>
              <a:rPr lang="en-US" sz="2400" dirty="0"/>
              <a:t>More readable, more lightweight data format than XML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3325BE-8411-4DD4-86AF-2A68DC017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636" y="3998879"/>
            <a:ext cx="994396" cy="994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752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AEFE5-BF67-4C6D-8A75-ADEF7F0D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E8C1-277C-4022-97F1-9E36244E87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@TechTrainerTim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6DE521-5675-403A-A790-7B9D17C5C9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timw.info/</a:t>
            </a:r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498E75-F304-4D97-ADC9-539525DC78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timothywarner316@gmail.com</a:t>
            </a:r>
          </a:p>
        </p:txBody>
      </p:sp>
      <p:pic>
        <p:nvPicPr>
          <p:cNvPr id="1026" name="Picture 2" descr="MVP Logo">
            <a:extLst>
              <a:ext uri="{FF2B5EF4-FFF2-40B4-BE49-F238E27FC236}">
                <a16:creationId xmlns:a16="http://schemas.microsoft.com/office/drawing/2014/main" id="{6E2C6495-DA19-4D4D-AF0C-4940FC2B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97" y="1751149"/>
            <a:ext cx="683574" cy="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CT logo">
            <a:extLst>
              <a:ext uri="{FF2B5EF4-FFF2-40B4-BE49-F238E27FC236}">
                <a16:creationId xmlns:a16="http://schemas.microsoft.com/office/drawing/2014/main" id="{AB16E987-401F-40F6-98E6-F811B346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832" y="1751149"/>
            <a:ext cx="683575" cy="6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4F13A2-B818-4BE2-8B0A-43090B0E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69" y="1751149"/>
            <a:ext cx="743969" cy="74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7D251-541D-4B34-ABFC-CF82BC444D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67" b="2506"/>
          <a:stretch/>
        </p:blipFill>
        <p:spPr>
          <a:xfrm rot="5400000">
            <a:off x="-35789" y="1434146"/>
            <a:ext cx="2864594" cy="2275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33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Bicep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1F829-D02B-4A49-BB50-92C9249F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9" y="946597"/>
            <a:ext cx="4351601" cy="41389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291EF2-45F9-47B4-A4EC-38A4899DB6D0}"/>
              </a:ext>
            </a:extLst>
          </p:cNvPr>
          <p:cNvSpPr/>
          <p:nvPr/>
        </p:nvSpPr>
        <p:spPr>
          <a:xfrm>
            <a:off x="6888938" y="946597"/>
            <a:ext cx="1952554" cy="694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Domain-Specific Language (DSL)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D797E-B103-4C45-ACC3-4644FEE8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9" y="4028860"/>
            <a:ext cx="1034262" cy="10566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4666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of 3:</a:t>
            </a:r>
            <a:br>
              <a:rPr lang="en-US" dirty="0"/>
            </a:br>
            <a:r>
              <a:rPr lang="en-US" dirty="0"/>
              <a:t>ARM Templates with a Side of Bicep</a:t>
            </a:r>
          </a:p>
        </p:txBody>
      </p:sp>
    </p:spTree>
    <p:extLst>
      <p:ext uri="{BB962C8B-B14F-4D97-AF65-F5344CB8AC3E}">
        <p14:creationId xmlns:p14="http://schemas.microsoft.com/office/powerpoint/2010/main" val="231377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1038000"/>
            <a:ext cx="8033657" cy="3067500"/>
          </a:xfrm>
        </p:spPr>
        <p:txBody>
          <a:bodyPr/>
          <a:lstStyle/>
          <a:p>
            <a:r>
              <a:rPr lang="en-US" dirty="0"/>
              <a:t>Deploy Infrastructure with CI/CD Pipelines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2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CI/CD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D0EBB-7E30-4175-9D0D-6DEFC0C0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6" y="1098135"/>
            <a:ext cx="8113168" cy="327424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A5BF70-76CB-41E2-8F88-3ED3A86F37DA}"/>
              </a:ext>
            </a:extLst>
          </p:cNvPr>
          <p:cNvSpPr/>
          <p:nvPr/>
        </p:nvSpPr>
        <p:spPr>
          <a:xfrm>
            <a:off x="2684679" y="4637837"/>
            <a:ext cx="3306470" cy="387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"Shift left"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4095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CI/CD Platforms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Azure DevOps</a:t>
            </a:r>
          </a:p>
          <a:p>
            <a:pPr lvl="1"/>
            <a:r>
              <a:rPr lang="en-US" sz="2400" dirty="0"/>
              <a:t>Azure Pipelines</a:t>
            </a:r>
          </a:p>
          <a:p>
            <a:pPr lvl="2"/>
            <a:r>
              <a:rPr lang="en-US" sz="2400" dirty="0"/>
              <a:t>Classic/YAML editors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sz="2400" dirty="0"/>
              <a:t>Actions</a:t>
            </a:r>
          </a:p>
          <a:p>
            <a:pPr lvl="2"/>
            <a:r>
              <a:rPr lang="en-US" sz="2400" dirty="0"/>
              <a:t>YAML editor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E78A6E-B1E7-4DAD-86AF-B0F9E51EF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182" y="4179554"/>
            <a:ext cx="832041" cy="8320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863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Pipeline Schema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E78A6E-B1E7-4DAD-86AF-B0F9E51EF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182" y="4179554"/>
            <a:ext cx="832041" cy="832041"/>
          </a:xfrm>
          <a:prstGeom prst="rect">
            <a:avLst/>
          </a:prstGeom>
        </p:spPr>
      </p:pic>
      <p:pic>
        <p:nvPicPr>
          <p:cNvPr id="1026" name="Picture 2" descr="Azure Pipeline Steps">
            <a:extLst>
              <a:ext uri="{FF2B5EF4-FFF2-40B4-BE49-F238E27FC236}">
                <a16:creationId xmlns:a16="http://schemas.microsoft.com/office/drawing/2014/main" id="{518B66CB-570C-4600-B969-DFDDD80B8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45" y="975847"/>
            <a:ext cx="2126510" cy="372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559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YAML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E78A6E-B1E7-4DAD-86AF-B0F9E51EF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182" y="4179554"/>
            <a:ext cx="832041" cy="832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76A08-FAE3-49E4-9983-487ABBCC7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465" y="914398"/>
            <a:ext cx="2573070" cy="415144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39EA744-9841-4386-9549-F6E4D7566F78}"/>
              </a:ext>
            </a:extLst>
          </p:cNvPr>
          <p:cNvSpPr/>
          <p:nvPr/>
        </p:nvSpPr>
        <p:spPr>
          <a:xfrm>
            <a:off x="1672486" y="628619"/>
            <a:ext cx="1546917" cy="857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doc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8DCE7F-A541-44D4-8E05-E7498B0DC09A}"/>
              </a:ext>
            </a:extLst>
          </p:cNvPr>
          <p:cNvSpPr/>
          <p:nvPr/>
        </p:nvSpPr>
        <p:spPr>
          <a:xfrm>
            <a:off x="1672485" y="2123963"/>
            <a:ext cx="1546917" cy="857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tabs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15E0CB-9D2A-4AFB-88F7-2B0D05871BEA}"/>
              </a:ext>
            </a:extLst>
          </p:cNvPr>
          <p:cNvSpPr/>
          <p:nvPr/>
        </p:nvSpPr>
        <p:spPr>
          <a:xfrm>
            <a:off x="1672485" y="3358388"/>
            <a:ext cx="1546917" cy="857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Whitespace counts!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10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 of 3:</a:t>
            </a:r>
            <a:br>
              <a:rPr lang="en-US" dirty="0"/>
            </a:br>
            <a:r>
              <a:rPr lang="en-US" dirty="0"/>
              <a:t>Deploy ARM Templates with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4082398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Session 2: Azure Compute Services</a:t>
            </a:r>
          </a:p>
          <a:p>
            <a:pPr lvl="1"/>
            <a:r>
              <a:rPr lang="en-US" sz="2200" dirty="0"/>
              <a:t>Virtual machines</a:t>
            </a:r>
          </a:p>
          <a:p>
            <a:pPr lvl="1"/>
            <a:r>
              <a:rPr lang="en-US" sz="2200" dirty="0"/>
              <a:t>App Service</a:t>
            </a:r>
          </a:p>
          <a:p>
            <a:pPr lvl="1"/>
            <a:r>
              <a:rPr lang="en-US" sz="2200" dirty="0"/>
              <a:t>Functions</a:t>
            </a:r>
          </a:p>
          <a:p>
            <a:pPr lvl="1"/>
            <a:r>
              <a:rPr lang="en-US" sz="2200" dirty="0"/>
              <a:t>AKS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Coming up...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45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Session 1: Infrastructure as Code</a:t>
            </a:r>
          </a:p>
          <a:p>
            <a:r>
              <a:rPr lang="en-US" sz="2400" dirty="0"/>
              <a:t>Session 2: Azure Compute Services</a:t>
            </a:r>
          </a:p>
          <a:p>
            <a:r>
              <a:rPr lang="en-US" sz="2400" dirty="0"/>
              <a:t>Session 3: Azure Network Services</a:t>
            </a:r>
          </a:p>
          <a:p>
            <a:r>
              <a:rPr lang="en-US" sz="2400" dirty="0"/>
              <a:t>Session 4: Azure High Availability &amp; Fault Tolerance</a:t>
            </a:r>
          </a:p>
          <a:p>
            <a:r>
              <a:rPr lang="en-US" sz="2400" dirty="0"/>
              <a:t>Session 5: Azure Storage Services</a:t>
            </a:r>
          </a:p>
          <a:p>
            <a:r>
              <a:rPr lang="en-US" sz="2400" dirty="0"/>
              <a:t>Session 6: Identity and Access Management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Bootcamp 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72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Foundational principles</a:t>
            </a:r>
          </a:p>
          <a:p>
            <a:r>
              <a:rPr lang="en-US" sz="2400" dirty="0"/>
              <a:t>Git version control</a:t>
            </a:r>
          </a:p>
          <a:p>
            <a:r>
              <a:rPr lang="en-US" sz="2400" dirty="0"/>
              <a:t>Microsoft Azure infrastructure as code</a:t>
            </a:r>
          </a:p>
          <a:p>
            <a:r>
              <a:rPr lang="en-US" sz="2400" dirty="0"/>
              <a:t>Deploy infrastructure with CI/CD pipelines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Session 1 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66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Materials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D1E98D-EB00-4166-8AF4-8DA328995A89}"/>
              </a:ext>
            </a:extLst>
          </p:cNvPr>
          <p:cNvSpPr/>
          <p:nvPr/>
        </p:nvSpPr>
        <p:spPr>
          <a:xfrm>
            <a:off x="292623" y="2063918"/>
            <a:ext cx="85587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timw.info/inebootcamp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1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Principles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84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</a:t>
            </a:r>
            <a:r>
              <a:rPr lang="en-US" sz="3200" dirty="0" err="1"/>
              <a:t>IaC</a:t>
            </a:r>
            <a:r>
              <a:rPr lang="en-US" sz="3200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Consistency</a:t>
            </a:r>
            <a:r>
              <a:rPr lang="en-US" sz="2400" dirty="0"/>
              <a:t> (avoiding human error)</a:t>
            </a:r>
          </a:p>
          <a:p>
            <a:r>
              <a:rPr lang="en-US" sz="2400" b="1" dirty="0"/>
              <a:t>Efficiency</a:t>
            </a:r>
            <a:r>
              <a:rPr lang="en-US" sz="2400" dirty="0"/>
              <a:t> (much faster than manually deploying single instances)</a:t>
            </a:r>
          </a:p>
          <a:p>
            <a:r>
              <a:rPr lang="en-US" sz="2400" b="1" dirty="0"/>
              <a:t>Traceability</a:t>
            </a:r>
            <a:r>
              <a:rPr lang="en-US" sz="2400" dirty="0"/>
              <a:t> (helps with compliance tracking)</a:t>
            </a:r>
          </a:p>
          <a:p>
            <a:r>
              <a:rPr lang="en-US" sz="2400" b="1" dirty="0"/>
              <a:t>Collaboration</a:t>
            </a:r>
            <a:r>
              <a:rPr lang="en-US" sz="2400" dirty="0"/>
              <a:t> (all changes are tracked by all developers; DevOps culture)</a:t>
            </a:r>
          </a:p>
          <a:p>
            <a:r>
              <a:rPr lang="en-US" sz="2400" b="1" dirty="0"/>
              <a:t>Maintainability</a:t>
            </a:r>
            <a:r>
              <a:rPr lang="en-US" sz="2400" dirty="0"/>
              <a:t> (Easier to update and see lifecycle)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44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DevOps</a:t>
            </a:r>
          </a:p>
        </p:txBody>
      </p:sp>
      <p:pic>
        <p:nvPicPr>
          <p:cNvPr id="5" name="Picture 2" descr="The DevOps 3 Ways - Remove the software delivery plagues">
            <a:extLst>
              <a:ext uri="{FF2B5EF4-FFF2-40B4-BE49-F238E27FC236}">
                <a16:creationId xmlns:a16="http://schemas.microsoft.com/office/drawing/2014/main" id="{EBB1DC4B-8D34-4E5F-961E-29E960AF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7" y="1001758"/>
            <a:ext cx="6554186" cy="37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944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1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5" y="1155185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39" y="1155185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68" y="1155185"/>
            <a:ext cx="2252228" cy="349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370</Words>
  <Application>Microsoft Office PowerPoint</Application>
  <PresentationFormat>On-screen Show (16:9)</PresentationFormat>
  <Paragraphs>80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Proxima Nova</vt:lpstr>
      <vt:lpstr>Nunito Light</vt:lpstr>
      <vt:lpstr>Montserrat</vt:lpstr>
      <vt:lpstr>Proxima Nova Semibold</vt:lpstr>
      <vt:lpstr>Arial</vt:lpstr>
      <vt:lpstr>[MASTER] INE Slides</vt:lpstr>
      <vt:lpstr>Azure Infrastructure as Code Bootcamp</vt:lpstr>
      <vt:lpstr>Tim Warner</vt:lpstr>
      <vt:lpstr>Bootcamp Overview</vt:lpstr>
      <vt:lpstr>Session 1 Agenda</vt:lpstr>
      <vt:lpstr>Course Materials</vt:lpstr>
      <vt:lpstr>Foundational Principles</vt:lpstr>
      <vt:lpstr>Why IaC?</vt:lpstr>
      <vt:lpstr>DevOps</vt:lpstr>
      <vt:lpstr>DevOps Reading List</vt:lpstr>
      <vt:lpstr>GitOps</vt:lpstr>
      <vt:lpstr>CI/CD</vt:lpstr>
      <vt:lpstr>JavaScript Object Notation (JSON)</vt:lpstr>
      <vt:lpstr>Git Source Code Control</vt:lpstr>
      <vt:lpstr>Git</vt:lpstr>
      <vt:lpstr>GitHub</vt:lpstr>
      <vt:lpstr>Git/GitHub Flow</vt:lpstr>
      <vt:lpstr>Demo 1 of 3: Git and GitHub</vt:lpstr>
      <vt:lpstr>Microsoft Azure Infrastructure as Code</vt:lpstr>
      <vt:lpstr>ARM JSON Deployment Templates</vt:lpstr>
      <vt:lpstr>Azure Bicep</vt:lpstr>
      <vt:lpstr>Demo 2 of 3: ARM Templates with a Side of Bicep</vt:lpstr>
      <vt:lpstr>Deploy Infrastructure with CI/CD Pipelines</vt:lpstr>
      <vt:lpstr>CI/CD</vt:lpstr>
      <vt:lpstr>CI/CD Platforms</vt:lpstr>
      <vt:lpstr>Pipeline Schema</vt:lpstr>
      <vt:lpstr>YAML</vt:lpstr>
      <vt:lpstr>Demo 3 of 3: Deploy ARM Templates with GitHub Actions</vt:lpstr>
      <vt:lpstr>Coming up...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Warner</dc:creator>
  <cp:lastModifiedBy>Tim Warner</cp:lastModifiedBy>
  <cp:revision>28</cp:revision>
  <dcterms:modified xsi:type="dcterms:W3CDTF">2022-04-20T12:14:55Z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D7A7BEB3-5CC3-43CD-A321-2BC0C23CF732</vt:lpwstr>
  </property>
  <property fmtid="{D5CDD505-2E9C-101B-9397-08002B2CF9AE}" pid="3" name="ArticulatePath">
    <vt:lpwstr>01-IaC-slides</vt:lpwstr>
  </property>
</Properties>
</file>